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3"/>
  </p:notesMasterIdLst>
  <p:sldIdLst>
    <p:sldId id="256" r:id="rId2"/>
    <p:sldId id="268" r:id="rId3"/>
    <p:sldId id="285" r:id="rId4"/>
    <p:sldId id="286" r:id="rId5"/>
    <p:sldId id="287" r:id="rId6"/>
    <p:sldId id="276" r:id="rId7"/>
    <p:sldId id="277" r:id="rId8"/>
    <p:sldId id="300" r:id="rId9"/>
    <p:sldId id="299" r:id="rId10"/>
    <p:sldId id="297" r:id="rId11"/>
    <p:sldId id="30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94900" y="5715000"/>
            <a:ext cx="8077200" cy="72237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TV i društveno komuniciranje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400" y="228600"/>
            <a:ext cx="4267199" cy="467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i propaganda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6707AC-04AA-0BD5-BC66-3845158E60E0}"/>
              </a:ext>
            </a:extLst>
          </p:cNvPr>
          <p:cNvSpPr txBox="1"/>
          <p:nvPr/>
        </p:nvSpPr>
        <p:spPr>
          <a:xfrm>
            <a:off x="76200" y="1850201"/>
            <a:ext cx="8229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9138" lvl="1" indent="-363538" algn="just"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TV propaganda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prodaje priče </a:t>
            </a:r>
            <a:r>
              <a:rPr lang="sr-Latn-RS" sz="2400" dirty="0">
                <a:latin typeface="Corbel" pitchFamily="34" charset="0"/>
              </a:rPr>
              <a:t>a ne proizvode i usluge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A43375-1C2B-70DF-060E-B7D2A928F69B}"/>
              </a:ext>
            </a:extLst>
          </p:cNvPr>
          <p:cNvSpPr txBox="1"/>
          <p:nvPr/>
        </p:nvSpPr>
        <p:spPr>
          <a:xfrm>
            <a:off x="76200" y="2549653"/>
            <a:ext cx="7391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9138" lvl="1" indent="-363538" algn="just"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Bitna je 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strast</a:t>
            </a:r>
            <a:r>
              <a:rPr lang="sr-Latn-RS" sz="2400" dirty="0">
                <a:latin typeface="Corbel" pitchFamily="34" charset="0"/>
              </a:rPr>
              <a:t> prema robi/uslugama a ne potreba.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582557-5F28-24D3-BA63-B49E579471E8}"/>
              </a:ext>
            </a:extLst>
          </p:cNvPr>
          <p:cNvSpPr txBox="1"/>
          <p:nvPr/>
        </p:nvSpPr>
        <p:spPr>
          <a:xfrm>
            <a:off x="76200" y="3229284"/>
            <a:ext cx="77724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9138" lvl="1" indent="-363538" algn="just"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719138" lvl="1" indent="-363538" algn="just"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Strast se podstiče TV propagandom u kojoj se gubi svaka objektivnost.</a:t>
            </a:r>
          </a:p>
        </p:txBody>
      </p:sp>
    </p:spTree>
    <p:extLst>
      <p:ext uri="{BB962C8B-B14F-4D97-AF65-F5344CB8AC3E}">
        <p14:creationId xmlns:p14="http://schemas.microsoft.com/office/powerpoint/2010/main" val="251463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5B488-047B-0587-26D9-AC4DADACF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383C6F4-B51C-01C0-A0EF-C722BCF63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i propaganda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533678A-7CE5-880A-F5E1-A8A2C1BD9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807" y="1600200"/>
            <a:ext cx="8346386" cy="5035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68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i društveno komuniciranje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endParaRPr lang="sr-Latn-RS" sz="2000" b="1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endParaRPr lang="sr-Latn-RS" sz="2000" b="1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endParaRPr lang="sr-Latn-RS" sz="2000" b="1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/>
              <a:t>Zajednička svojstva TV sa radiom: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/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zvučno</a:t>
            </a:r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difuzno</a:t>
            </a:r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elektronsko obraćanje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2800" y="2286000"/>
            <a:ext cx="32766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endParaRPr lang="sr-Latn-RS" sz="2000" b="1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endParaRPr lang="sr-Latn-RS" sz="2000" b="1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/>
              <a:t>Zajednička svojstva TV sa štampom: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/>
          </a:p>
          <a:p>
            <a:pPr marL="719138" lvl="1" indent="-363538">
              <a:lnSpc>
                <a:spcPct val="200000"/>
              </a:lnSpc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verbalnu komunikaciju</a:t>
            </a:r>
          </a:p>
          <a:p>
            <a:pPr marL="719138" lvl="1" indent="-363538">
              <a:lnSpc>
                <a:spcPct val="200000"/>
              </a:lnSpc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informacijski usmerenu</a:t>
            </a:r>
          </a:p>
          <a:p>
            <a:pPr marL="719138" lvl="1" indent="-363538">
              <a:lnSpc>
                <a:spcPct val="200000"/>
              </a:lnSpc>
              <a:spcBef>
                <a:spcPts val="0"/>
              </a:spcBef>
              <a:buClr>
                <a:srgbClr val="C00000"/>
              </a:buClr>
              <a:buSzPct val="80000"/>
              <a:buFont typeface="Wingdings" panose="05000000000000000000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mozaičku strukturu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3806" y="2362200"/>
            <a:ext cx="5014897" cy="282088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i društveno komuniciranje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08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6586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200" b="1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/>
              <a:t>TV je jedinstven sociološki fenomen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" b="1" dirty="0"/>
          </a:p>
          <a:p>
            <a:pPr marL="719138" lvl="1" indent="-363538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stvaranje novog odnosa masovnog auditorijuma prema TV</a:t>
            </a:r>
          </a:p>
          <a:p>
            <a:pPr marL="719138" lvl="1" indent="-363538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TV je svojevrstan proizvod a sada i faktor potrošačkog društva</a:t>
            </a:r>
          </a:p>
          <a:p>
            <a:pPr marL="719138" lvl="1" indent="-363538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ukidanje faktora geografskog prostora</a:t>
            </a:r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masmediji stvaraju novu mozaičku kulturu – masa ljudi prima masu elemenata pomoću različitih medija</a:t>
            </a:r>
          </a:p>
          <a:p>
            <a:pPr marL="719138" lvl="1" indent="-363538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TV postaje obrazovno-vaspitni faktor</a:t>
            </a:r>
          </a:p>
          <a:p>
            <a:pPr marL="355600" lvl="1" indent="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500" dirty="0"/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javni život je uveden u kuću (u porodicu) – socijalno je približila najspektakularnije svetske događaje</a:t>
            </a:r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600" dirty="0"/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TV se prilagodila masovnom potrošačkom društvu i postala njegov najaktivniji kreator</a:t>
            </a:r>
          </a:p>
          <a:p>
            <a:pPr marL="355600" lvl="1" indent="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i društveno komuniciranje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64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približila je i unela javne ličnosti (glumce, muzičke zvezde, političare, sportiste ...) u porodicu i učinila ih bliskim svakom pojedincu</a:t>
            </a:r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fikcija koju TV pravi kod gledalaca zasniva se na obmani da su sve zvezde na TV obični ljudi i da svako može postati isto što i oni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690372" lvl="1" indent="-571500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Paradoks savremenog društva zahvaljujući TV</a:t>
            </a:r>
          </a:p>
          <a:p>
            <a:pPr marL="118872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sr-Latn-RS" sz="1100" b="1" dirty="0">
              <a:solidFill>
                <a:prstClr val="black"/>
              </a:solidFill>
            </a:endParaRPr>
          </a:p>
          <a:p>
            <a:pPr marL="719138" lvl="1" indent="-363538">
              <a:lnSpc>
                <a:spcPct val="110000"/>
              </a:lnSpc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</a:rPr>
              <a:t>produbljivanje kulturne, ekonomske, obrazovne, verske ... razlike</a:t>
            </a:r>
          </a:p>
          <a:p>
            <a:pPr marL="698500" lvl="1" indent="-342900">
              <a:lnSpc>
                <a:spcPct val="110000"/>
              </a:lnSpc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</a:rPr>
              <a:t>homogenizacija ekonomije, kulture i života uopšte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i društveno komuniciranje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4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1200" y="5715000"/>
            <a:ext cx="8077200" cy="72237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TV i propaganda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3504" y="304800"/>
            <a:ext cx="4024991" cy="458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38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i propaganda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600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mediji su višeslojne kategorije – njihova dejstva su dozirana i nisu jasno izražena</a:t>
            </a:r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400" dirty="0"/>
          </a:p>
          <a:p>
            <a:pPr marL="404622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skrivena značenja TV su značajnija od eksplicitnih poruka</a:t>
            </a: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skrivene poruke su značajnije nego otvorene – izmiču kontroli svesti jer nisu „pregledane“</a:t>
            </a:r>
          </a:p>
          <a:p>
            <a:pPr marL="641350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1486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4535B8-B1EB-F1F5-606A-06582FF58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96D9E-46A2-8B20-BEA6-22B44AD5C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i propaganda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65FD6-38F2-A413-1A75-3CB53A98B6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600" dirty="0"/>
          </a:p>
          <a:p>
            <a:pPr marL="404622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FD55E488-F996-5478-9EB9-AC29C87C91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42367"/>
            <a:ext cx="5641001" cy="6573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8ED9C28-57F2-60CC-BFDF-B87F42DDC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9339"/>
            <a:ext cx="5641000" cy="680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724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i propaganda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lnSpcReduction="10000"/>
          </a:bodyPr>
          <a:lstStyle/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200" dirty="0"/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TV propaganda ne promoviše proizvode i usluge već ubeđuje gledaoca da se opredeli za određeni proizvod ili uslugu</a:t>
            </a: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cilj TV propagande - ujednačavanje, stvaranje i negovanje potrošačkog ukusa</a:t>
            </a:r>
          </a:p>
          <a:p>
            <a:pPr marL="641350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pasivni prijem TV poruka određuje stil života i potrošnje</a:t>
            </a: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1" y="2590801"/>
            <a:ext cx="5010817" cy="281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66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1062</TotalTime>
  <Words>324</Words>
  <Application>Microsoft Office PowerPoint</Application>
  <PresentationFormat>Widescreen</PresentationFormat>
  <Paragraphs>150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TV i društveno komuniciranje</vt:lpstr>
      <vt:lpstr>TV i društveno komuniciranje</vt:lpstr>
      <vt:lpstr>TV i društveno komuniciranje</vt:lpstr>
      <vt:lpstr>TV i društveno komuniciranje</vt:lpstr>
      <vt:lpstr>TV i društveno komuniciranje</vt:lpstr>
      <vt:lpstr>TV i propaganda</vt:lpstr>
      <vt:lpstr>TV i propaganda</vt:lpstr>
      <vt:lpstr>TV i propaganda</vt:lpstr>
      <vt:lpstr>TV i propaganda</vt:lpstr>
      <vt:lpstr>TV i propaganda</vt:lpstr>
      <vt:lpstr>TV i propaganda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295</cp:revision>
  <dcterms:created xsi:type="dcterms:W3CDTF">2006-08-16T00:00:00Z</dcterms:created>
  <dcterms:modified xsi:type="dcterms:W3CDTF">2025-08-05T12:41:52Z</dcterms:modified>
</cp:coreProperties>
</file>